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62" r:id="rId5"/>
    <p:sldId id="265" r:id="rId6"/>
    <p:sldId id="268" r:id="rId7"/>
    <p:sldId id="314" r:id="rId8"/>
    <p:sldId id="269" r:id="rId9"/>
    <p:sldId id="270" r:id="rId10"/>
    <p:sldId id="315" r:id="rId11"/>
    <p:sldId id="316" r:id="rId12"/>
    <p:sldId id="317" r:id="rId13"/>
    <p:sldId id="273" r:id="rId14"/>
    <p:sldId id="277" r:id="rId15"/>
    <p:sldId id="279" r:id="rId16"/>
    <p:sldId id="323" r:id="rId17"/>
    <p:sldId id="282" r:id="rId18"/>
    <p:sldId id="320" r:id="rId19"/>
  </p:sldIdLst>
  <p:sldSz cx="12192000" cy="6858000"/>
  <p:notesSz cx="6858000" cy="9144000"/>
  <p:defaultTextStyle>
    <a:defPPr>
      <a:defRPr lang="en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1"/>
    <p:restoredTop sz="96070"/>
  </p:normalViewPr>
  <p:slideViewPr>
    <p:cSldViewPr snapToGrid="0">
      <p:cViewPr varScale="1">
        <p:scale>
          <a:sx n="99" d="100"/>
          <a:sy n="99" d="100"/>
        </p:scale>
        <p:origin x="17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E7EBE-D1CA-F04C-AEF3-8B3D73FE3619}" type="datetimeFigureOut">
              <a:rPr lang="en-US" smtClean="0"/>
              <a:t>2/5/25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0828-1F28-E94E-AE74-8B97E153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3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40828-1F28-E94E-AE74-8B97E15399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5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8A5D2-9E61-2601-4AA9-5CCB7EA4C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6E20E-95E0-EEA1-F314-14CEF2A9E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D630C-5CA9-CDCC-8D6A-40F77E93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410D-F908-8346-B891-EA4A4739F0E8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901DB-8863-8D9B-3248-5BA2C378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F9AB2-2F0C-73E9-0892-731184CE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946-A97E-EC49-92FA-46922B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2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CFBF-C562-87C4-BB03-7138433C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80FB4-C1AF-804C-9F22-12D1093A0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F72A2-ED59-A65C-F936-BC2C73F02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410D-F908-8346-B891-EA4A4739F0E8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90D78-9AB9-0F07-229E-B0E88283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DB71B-D192-629B-B43F-B004A6A5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946-A97E-EC49-92FA-46922B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9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F1538D-732A-3614-E148-295537EE7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C6BFD-D101-0EF4-91E1-048D19971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1590-46F1-A55D-7B88-44B4566C8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410D-F908-8346-B891-EA4A4739F0E8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E93F9-C0D2-6D55-794C-C77608CE8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96EEE-5FB9-D64C-3B84-7D9C4C25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946-A97E-EC49-92FA-46922B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3A69-811F-8F1A-9813-C93967D4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64F24-1B0B-8E27-1837-5B5C014BA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D68E3-894B-9010-920F-0CA787E3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410D-F908-8346-B891-EA4A4739F0E8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6A5F-5619-5881-8F5A-DDC6EB80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29373-E8AB-9818-725C-E342143B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946-A97E-EC49-92FA-46922B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0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7FB2-D0EA-DAF5-CC63-031F721E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04D6E-F344-747B-FE50-8AD0BD104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94361-255F-0F11-F36F-F0B690F8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410D-F908-8346-B891-EA4A4739F0E8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3D349-2539-F820-7D60-969D38CA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8EE79-AACE-4FA3-029A-F19B567D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946-A97E-EC49-92FA-46922B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2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0A8F-018A-4277-7F52-4DBE3556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8277-D2A1-45F8-0CAD-0A55E214B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6366A-6736-9E76-E211-288D14148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14C52-B39E-0B2D-3C47-EE7C650B0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410D-F908-8346-B891-EA4A4739F0E8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3D568-901F-CD9C-BFDF-7A285CCC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494B2-BB97-957F-6A39-D8777721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946-A97E-EC49-92FA-46922B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9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90D1-2B3F-14AC-06DC-50A8CE85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56021-0EC7-A339-83A3-B08CF15CC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B2EEF-E294-0ECC-4F06-0888875EC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70E31-D062-AA52-75D7-18EBEE0F7C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8B42F9-CEA0-E0A7-D2CA-BE637975B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75027-3CC5-6EDA-4ADE-4AA177C8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410D-F908-8346-B891-EA4A4739F0E8}" type="datetimeFigureOut">
              <a:rPr lang="en-US" smtClean="0"/>
              <a:t>2/3/25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05F321-6978-3AF0-0A17-DD1C99B8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966972-D34D-93CC-0469-9F5AD7D5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946-A97E-EC49-92FA-46922B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3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5222E-4A55-476E-D212-96932271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C6657-F924-2CFB-5565-9A9BFE1E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410D-F908-8346-B891-EA4A4739F0E8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3A063-BCD0-2173-CF28-94494612D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802C6-D41B-1B0A-B460-F340E0E5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946-A97E-EC49-92FA-46922B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2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1F6BD-8068-19D2-AFB1-98D0D122A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410D-F908-8346-B891-EA4A4739F0E8}" type="datetimeFigureOut">
              <a:rPr lang="en-US" smtClean="0"/>
              <a:t>2/3/25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75A03-FFC4-669C-9BC2-C8747609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0D055-75B6-2E26-7EBD-CDDAF5AF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946-A97E-EC49-92FA-46922B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9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7CF5-CF08-42B1-5100-D98348DE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35FF2-F239-0DD0-1F49-FECAAD5A8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8BAD8-D1C3-82AC-9439-6B94C149A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86E1A-2BE1-109D-86AF-1C2736C8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410D-F908-8346-B891-EA4A4739F0E8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DFB68-03B3-B2BB-00CD-F24736B63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F08A5-A790-FDB9-9CA6-662F75D1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946-A97E-EC49-92FA-46922B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9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8818-1BA4-6E7E-BC65-11B69A50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F34AC-B0E7-0872-0E4C-2F9FF83E1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C6B7E-BD82-93EB-109A-C123547A1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6F9BC-28CA-1714-E972-069C0741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410D-F908-8346-B891-EA4A4739F0E8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2FAAC-A514-EB57-2F34-0123CB5F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4E029-9C04-B73F-6E00-BD58390C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946-A97E-EC49-92FA-46922B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9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BC783-F2D2-6C16-85C6-479740B5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911B-60FB-DA55-634C-993B44EB9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A98F-E9C0-023D-5ACD-787938C1F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8410D-F908-8346-B891-EA4A4739F0E8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5B752-C7D8-96B5-FAD8-C97C11C30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6EA72-95F9-1D15-4345-A94CD4B3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0946-A97E-EC49-92FA-46922B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8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2/2f/The_Gravitational_wave_spectrum_Sources_and_Detector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C686-FFFB-2755-08D8-BC15519A2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506" y="935181"/>
            <a:ext cx="10489324" cy="2387600"/>
          </a:xfrm>
        </p:spPr>
        <p:txBody>
          <a:bodyPr>
            <a:noAutofit/>
          </a:bodyPr>
          <a:lstStyle/>
          <a:p>
            <a:br>
              <a:rPr lang="en-US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Gravitational Waves (GWs) dynamics </a:t>
            </a:r>
            <a:br>
              <a:rPr lang="en-US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Beyond the Standard Model (BSM) of Particle </a:t>
            </a:r>
            <a:r>
              <a:rPr 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hysics: </a:t>
            </a:r>
            <a:br>
              <a:rPr lang="en-RO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rospects for the future space-borne experiments </a:t>
            </a:r>
            <a:br>
              <a:rPr lang="en-US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kern="100" dirty="0">
                <a:solidFill>
                  <a:srgbClr val="0070C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Lucia A. Popa </a:t>
            </a:r>
            <a:br>
              <a:rPr lang="en-RO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1A1CA-42F9-542F-19C4-18B8D1929FE6}"/>
              </a:ext>
            </a:extLst>
          </p:cNvPr>
          <p:cNvSpPr txBox="1"/>
          <p:nvPr/>
        </p:nvSpPr>
        <p:spPr>
          <a:xfrm>
            <a:off x="6400690" y="178044"/>
            <a:ext cx="4557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L.A. Popa, Physics of the Dark Universe (2025) </a:t>
            </a:r>
            <a:r>
              <a:rPr lang="en-GB" sz="1400" b="1" i="0" u="none" strike="noStrike" dirty="0">
                <a:solidFill>
                  <a:srgbClr val="FF0000"/>
                </a:solidFill>
                <a:effectLst/>
                <a:latin typeface="Helvetica" pitchFamily="2" charset="0"/>
              </a:rPr>
              <a:t>D24, 00862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arXiv</a:t>
            </a:r>
            <a:r>
              <a:rPr lang="en-US" sz="1400" b="1" dirty="0">
                <a:solidFill>
                  <a:srgbClr val="FF0000"/>
                </a:solidFill>
              </a:rPr>
              <a:t>: 6128737 [hep-</a:t>
            </a:r>
            <a:r>
              <a:rPr lang="en-US" sz="1400" b="1" dirty="0" err="1">
                <a:solidFill>
                  <a:srgbClr val="FF0000"/>
                </a:solidFill>
              </a:rPr>
              <a:t>ph</a:t>
            </a:r>
            <a:r>
              <a:rPr lang="en-US" sz="14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AC139-4119-3C6D-74DB-23DFD8BCF460}"/>
              </a:ext>
            </a:extLst>
          </p:cNvPr>
          <p:cNvSpPr txBox="1"/>
          <p:nvPr/>
        </p:nvSpPr>
        <p:spPr>
          <a:xfrm>
            <a:off x="421612" y="3612084"/>
            <a:ext cx="68291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Outline: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Motivation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BSM to Cosmology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GWs background from inflation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Constraints and back reactions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Prospects for the future space-born GW experiments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Conclusions</a:t>
            </a:r>
          </a:p>
          <a:p>
            <a:pPr marL="457200" indent="-457200"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486462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77CFEE-0A9B-F62D-DE78-6D199D0A0C14}"/>
              </a:ext>
            </a:extLst>
          </p:cNvPr>
          <p:cNvSpPr txBox="1"/>
          <p:nvPr/>
        </p:nvSpPr>
        <p:spPr>
          <a:xfrm>
            <a:off x="343669" y="166923"/>
            <a:ext cx="11024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Higgs-singlet inflation: quantum vacuum fluctuations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4EB2BF-D490-7A3F-63DF-119E74E7C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53" y="628588"/>
            <a:ext cx="4318708" cy="2800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1AB193-4757-4203-FE94-0446403AA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065" y="513722"/>
            <a:ext cx="3361575" cy="36417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5BDE9B-0F61-C1A8-FCF5-98504941F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728" y="2968752"/>
            <a:ext cx="4185052" cy="36093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74506CF-B6BE-02EB-D3CE-689697033E71}"/>
              </a:ext>
            </a:extLst>
          </p:cNvPr>
          <p:cNvSpPr txBox="1"/>
          <p:nvPr/>
        </p:nvSpPr>
        <p:spPr>
          <a:xfrm>
            <a:off x="5063796" y="3102665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B-mode APS</a:t>
            </a:r>
          </a:p>
        </p:txBody>
      </p:sp>
    </p:spTree>
    <p:extLst>
      <p:ext uri="{BB962C8B-B14F-4D97-AF65-F5344CB8AC3E}">
        <p14:creationId xmlns:p14="http://schemas.microsoft.com/office/powerpoint/2010/main" val="219538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77F082-CFA3-B276-CA76-88840F301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65" y="863556"/>
            <a:ext cx="2707634" cy="1165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AD1D63-8D5F-2EC8-9C1E-398D2B82C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02" y="869101"/>
            <a:ext cx="4990195" cy="577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C5E2D5-6A17-F121-E7CD-2EB150EFD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262" y="498803"/>
            <a:ext cx="3000486" cy="9475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83041C-518D-5DF3-BCBA-102123FAF437}"/>
              </a:ext>
            </a:extLst>
          </p:cNvPr>
          <p:cNvSpPr txBox="1"/>
          <p:nvPr/>
        </p:nvSpPr>
        <p:spPr>
          <a:xfrm>
            <a:off x="1648496" y="334851"/>
            <a:ext cx="668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VeV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66772A-D4A4-3054-29A1-DE9EE5DD5C6F}"/>
              </a:ext>
            </a:extLst>
          </p:cNvPr>
          <p:cNvSpPr txBox="1"/>
          <p:nvPr/>
        </p:nvSpPr>
        <p:spPr>
          <a:xfrm>
            <a:off x="4905541" y="298748"/>
            <a:ext cx="2075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Mass eigenstates: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D29A8E-58A1-AE08-4AF1-027F342E54C8}"/>
              </a:ext>
            </a:extLst>
          </p:cNvPr>
          <p:cNvSpPr txBox="1"/>
          <p:nvPr/>
        </p:nvSpPr>
        <p:spPr>
          <a:xfrm>
            <a:off x="8772794" y="224539"/>
            <a:ext cx="3015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Higgs-singlet mixing angle: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7B80A-A8DA-9FA5-B16A-A180BA646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65361"/>
            <a:ext cx="5834309" cy="31164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90F796-B2F6-1D2A-D8A7-3F6BFF5E5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811" y="2382592"/>
            <a:ext cx="7057731" cy="388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6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EF52DDA9-DCBC-EFD2-579D-942E794ED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55" y="1103399"/>
            <a:ext cx="6683023" cy="507749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6927801-DD4F-3FB9-7D39-43E52DC270ED}"/>
              </a:ext>
            </a:extLst>
          </p:cNvPr>
          <p:cNvSpPr/>
          <p:nvPr/>
        </p:nvSpPr>
        <p:spPr>
          <a:xfrm rot="17971314">
            <a:off x="3651975" y="2689040"/>
            <a:ext cx="301955" cy="114974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1695F4-00BA-26A1-4BFB-1EF3D22F494D}"/>
              </a:ext>
            </a:extLst>
          </p:cNvPr>
          <p:cNvSpPr txBox="1"/>
          <p:nvPr/>
        </p:nvSpPr>
        <p:spPr>
          <a:xfrm>
            <a:off x="574182" y="492443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RO" sz="1800" b="1" dirty="0">
                <a:solidFill>
                  <a:srgbClr val="0070C0"/>
                </a:solidFill>
                <a:latin typeface="Comic Sans MS" panose="030F0902030302020204" pitchFamily="66" charset="0"/>
              </a:rPr>
              <a:t>MoEDAL/MAPP-1 &amp; FASER-2 reach </a:t>
            </a:r>
          </a:p>
          <a:p>
            <a:pPr algn="ctr"/>
            <a:r>
              <a:rPr lang="en-RO" sz="1800" b="1" dirty="0">
                <a:solidFill>
                  <a:srgbClr val="0070C0"/>
                </a:solidFill>
                <a:latin typeface="Comic Sans MS" panose="030F0902030302020204" pitchFamily="66" charset="0"/>
              </a:rPr>
              <a:t>for  Higgs-singlet inflaton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65AAF-D3CF-4218-083A-E9D9FA6FDB37}"/>
              </a:ext>
            </a:extLst>
          </p:cNvPr>
          <p:cNvSpPr txBox="1"/>
          <p:nvPr/>
        </p:nvSpPr>
        <p:spPr>
          <a:xfrm>
            <a:off x="7433478" y="1646664"/>
            <a:ext cx="420473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902030302020204" pitchFamily="66" charset="0"/>
              </a:rPr>
              <a:t>L.A. Popa, Universe (2022) 9, 235</a:t>
            </a:r>
          </a:p>
          <a:p>
            <a:r>
              <a:rPr lang="en-GB" sz="1400" dirty="0">
                <a:solidFill>
                  <a:srgbClr val="FF0000"/>
                </a:solidFill>
                <a:latin typeface="Comic Sans MS" panose="030F0902030302020204" pitchFamily="66" charset="0"/>
              </a:rPr>
              <a:t>L.A. Popa, Universe (</a:t>
            </a:r>
            <a:r>
              <a:rPr lang="en-GB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2021</a:t>
            </a:r>
            <a:r>
              <a:rPr lang="en-GB" sz="1400" dirty="0">
                <a:solidFill>
                  <a:srgbClr val="FF0000"/>
                </a:solidFill>
                <a:latin typeface="Comic Sans MS" panose="030F0902030302020204" pitchFamily="66" charset="0"/>
              </a:rPr>
              <a:t>) 7, 309</a:t>
            </a:r>
          </a:p>
          <a:p>
            <a:endParaRPr lang="en-GB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7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1AC9CF-FFB9-A9A9-DE24-DD4F9FBDD91C}"/>
              </a:ext>
            </a:extLst>
          </p:cNvPr>
          <p:cNvSpPr txBox="1"/>
          <p:nvPr/>
        </p:nvSpPr>
        <p:spPr>
          <a:xfrm>
            <a:off x="366445" y="168285"/>
            <a:ext cx="4089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Transiently rolling spectator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93DE7-D26B-A05A-F32B-C8563FDDB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93" y="591277"/>
            <a:ext cx="4018220" cy="852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44E6E9-41F9-79E5-230F-F3D680431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913" y="1269116"/>
            <a:ext cx="5181327" cy="929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6D081B-EEF3-4E7D-A43B-C2D8507D1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651" y="2241561"/>
            <a:ext cx="728133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31FECB-68B5-06A3-B6F1-0A4AC237C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299" y="1297029"/>
            <a:ext cx="897467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B9D8CA-F181-8648-72BC-5BB112C6C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0765" y="2931340"/>
            <a:ext cx="2612715" cy="995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A2F1E1-0EE3-F8F7-DC9E-9050771C9C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1263" y="2259487"/>
            <a:ext cx="2500923" cy="952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F8256D-FDDE-A2E5-3DB5-83150CC926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1577" y="183348"/>
            <a:ext cx="5045900" cy="8548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F6E019-2908-C4BA-4F42-8BF87BFF93C3}"/>
              </a:ext>
            </a:extLst>
          </p:cNvPr>
          <p:cNvSpPr txBox="1"/>
          <p:nvPr/>
        </p:nvSpPr>
        <p:spPr>
          <a:xfrm>
            <a:off x="265307" y="1489764"/>
            <a:ext cx="185178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U(1) axion field 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F1684F-332C-9167-F4CA-C0FC8F980158}"/>
              </a:ext>
            </a:extLst>
          </p:cNvPr>
          <p:cNvSpPr txBox="1"/>
          <p:nvPr/>
        </p:nvSpPr>
        <p:spPr>
          <a:xfrm>
            <a:off x="311193" y="2450219"/>
            <a:ext cx="202491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SU(2) gauge field 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C0D555-2F28-FD90-5A91-FF1B687F03DE}"/>
              </a:ext>
            </a:extLst>
          </p:cNvPr>
          <p:cNvSpPr txBox="1"/>
          <p:nvPr/>
        </p:nvSpPr>
        <p:spPr>
          <a:xfrm>
            <a:off x="477584" y="3282971"/>
            <a:ext cx="219162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Chern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-Simons term: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A95446-4CE3-1678-B8DA-1ABA461F479C}"/>
              </a:ext>
            </a:extLst>
          </p:cNvPr>
          <p:cNvSpPr/>
          <p:nvPr/>
        </p:nvSpPr>
        <p:spPr>
          <a:xfrm>
            <a:off x="6439878" y="2622562"/>
            <a:ext cx="1583917" cy="514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4AAE64-2639-E1B7-042C-735A110D3E28}"/>
              </a:ext>
            </a:extLst>
          </p:cNvPr>
          <p:cNvSpPr/>
          <p:nvPr/>
        </p:nvSpPr>
        <p:spPr>
          <a:xfrm>
            <a:off x="8996855" y="4624553"/>
            <a:ext cx="616608" cy="60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9F9BAA-D8B8-7FE6-B22C-7915DACF95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9878" y="2059030"/>
            <a:ext cx="5181327" cy="329845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8A8DE1A-07C6-1CB2-F366-92B7E2205C7D}"/>
              </a:ext>
            </a:extLst>
          </p:cNvPr>
          <p:cNvSpPr/>
          <p:nvPr/>
        </p:nvSpPr>
        <p:spPr>
          <a:xfrm>
            <a:off x="7231837" y="2429887"/>
            <a:ext cx="1047993" cy="57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17CC3A-CAED-C97D-A9D8-2081E2CF8A39}"/>
              </a:ext>
            </a:extLst>
          </p:cNvPr>
          <p:cNvSpPr/>
          <p:nvPr/>
        </p:nvSpPr>
        <p:spPr>
          <a:xfrm>
            <a:off x="9277132" y="4090516"/>
            <a:ext cx="490483" cy="568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54AA65-1894-445C-E5FA-067B95B332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7133" y="3948381"/>
            <a:ext cx="2009024" cy="42392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A47EECF-129A-3696-B4FC-DB200FB43924}"/>
              </a:ext>
            </a:extLst>
          </p:cNvPr>
          <p:cNvSpPr txBox="1"/>
          <p:nvPr/>
        </p:nvSpPr>
        <p:spPr>
          <a:xfrm>
            <a:off x="4510503" y="5587379"/>
            <a:ext cx="397416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 that exits horizon when axion velocity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SU(2) gauge field mass are maximal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261EC6B-0837-5AA6-A0E2-ECD9F4C148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444" y="4067680"/>
            <a:ext cx="5960533" cy="88053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89CD20-41D2-B29B-E9A0-B211988A5E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745" y="5587379"/>
            <a:ext cx="4148667" cy="8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7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D7C2C4-5752-DD4F-E8C7-EFB073FD8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79" y="1448675"/>
            <a:ext cx="5409325" cy="5409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1D5309-12C4-AD83-9D3C-23E44B11784C}"/>
              </a:ext>
            </a:extLst>
          </p:cNvPr>
          <p:cNvSpPr txBox="1"/>
          <p:nvPr/>
        </p:nvSpPr>
        <p:spPr>
          <a:xfrm>
            <a:off x="519179" y="1448675"/>
            <a:ext cx="4953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tensor power amplitude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EF4B0B-335A-57E0-99E0-304062551B08}"/>
              </a:ext>
            </a:extLst>
          </p:cNvPr>
          <p:cNvGrpSpPr/>
          <p:nvPr/>
        </p:nvGrpSpPr>
        <p:grpSpPr>
          <a:xfrm>
            <a:off x="5415911" y="846114"/>
            <a:ext cx="6343664" cy="5966810"/>
            <a:chOff x="1214098" y="506432"/>
            <a:chExt cx="6391695" cy="61429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7C5E43-091B-6794-52B0-337C25B6F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3398" y="506432"/>
              <a:ext cx="6142931" cy="6142931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7B4E97-69A7-972F-CF42-5C7DC1488FEB}"/>
                </a:ext>
              </a:extLst>
            </p:cNvPr>
            <p:cNvGrpSpPr/>
            <p:nvPr/>
          </p:nvGrpSpPr>
          <p:grpSpPr>
            <a:xfrm>
              <a:off x="1214098" y="2606566"/>
              <a:ext cx="6391695" cy="3363145"/>
              <a:chOff x="1214098" y="2606566"/>
              <a:chExt cx="6391695" cy="336314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827E8D4-05CA-C89B-6DD1-770C94E9DD12}"/>
                  </a:ext>
                </a:extLst>
              </p:cNvPr>
              <p:cNvSpPr/>
              <p:nvPr/>
            </p:nvSpPr>
            <p:spPr>
              <a:xfrm>
                <a:off x="2267883" y="3237186"/>
                <a:ext cx="1207539" cy="2550511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51178E-929B-2D98-A03E-A868C118463D}"/>
                  </a:ext>
                </a:extLst>
              </p:cNvPr>
              <p:cNvSpPr txBox="1"/>
              <p:nvPr/>
            </p:nvSpPr>
            <p:spPr>
              <a:xfrm>
                <a:off x="1214098" y="5590055"/>
                <a:ext cx="1334276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67" dirty="0"/>
                  <a:t>reionization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9AB0719-FE92-F079-0175-AD78BF2079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94587" y="3755696"/>
                <a:ext cx="1401751" cy="203200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1B9A8F3-0450-6280-328B-0B585887A279}"/>
                  </a:ext>
                </a:extLst>
              </p:cNvPr>
              <p:cNvSpPr/>
              <p:nvPr/>
            </p:nvSpPr>
            <p:spPr>
              <a:xfrm>
                <a:off x="4338506" y="2606566"/>
                <a:ext cx="922372" cy="2550511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0D6ADF-E9B6-FC06-AFF6-6A10A031CFCA}"/>
                  </a:ext>
                </a:extLst>
              </p:cNvPr>
              <p:cNvSpPr txBox="1"/>
              <p:nvPr/>
            </p:nvSpPr>
            <p:spPr>
              <a:xfrm>
                <a:off x="6039339" y="2900447"/>
                <a:ext cx="1566454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recombination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ADCF3CB3-5D92-E84E-D014-899C429953DC}"/>
                  </a:ext>
                </a:extLst>
              </p:cNvPr>
              <p:cNvCxnSpPr/>
              <p:nvPr/>
            </p:nvCxnSpPr>
            <p:spPr>
              <a:xfrm flipH="1">
                <a:off x="5116967" y="2878082"/>
                <a:ext cx="1891861" cy="402021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0E9A181-F3AC-7173-223A-F55CE84ADC3F}"/>
              </a:ext>
            </a:extLst>
          </p:cNvPr>
          <p:cNvSpPr txBox="1"/>
          <p:nvPr/>
        </p:nvSpPr>
        <p:spPr>
          <a:xfrm>
            <a:off x="6280312" y="897728"/>
            <a:ext cx="527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B-mode polarization power spectrum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BF4739-052E-A882-3BAF-3219A41CA7A6}"/>
              </a:ext>
            </a:extLst>
          </p:cNvPr>
          <p:cNvSpPr txBox="1"/>
          <p:nvPr/>
        </p:nvSpPr>
        <p:spPr>
          <a:xfrm>
            <a:off x="4568291" y="162544"/>
            <a:ext cx="2720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Scale dependence  </a:t>
            </a:r>
          </a:p>
        </p:txBody>
      </p:sp>
    </p:spTree>
    <p:extLst>
      <p:ext uri="{BB962C8B-B14F-4D97-AF65-F5344CB8AC3E}">
        <p14:creationId xmlns:p14="http://schemas.microsoft.com/office/powerpoint/2010/main" val="112204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98B4E49-9B97-462F-62C4-909DE1CF5493}"/>
              </a:ext>
            </a:extLst>
          </p:cNvPr>
          <p:cNvGrpSpPr/>
          <p:nvPr/>
        </p:nvGrpSpPr>
        <p:grpSpPr>
          <a:xfrm>
            <a:off x="1766363" y="1684268"/>
            <a:ext cx="7594619" cy="3072954"/>
            <a:chOff x="1703715" y="1492965"/>
            <a:chExt cx="7594619" cy="30729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F54DE8-4751-3A48-0CEF-B54C90786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3715" y="1492965"/>
              <a:ext cx="6745720" cy="68284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71E719-ED6F-51A3-8196-4AD20AFD8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3715" y="2292081"/>
              <a:ext cx="7594619" cy="227383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AB19E4A-1AA0-AFC4-F54B-FD02DA1B4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776" y="5161006"/>
            <a:ext cx="3107126" cy="11905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86CB47-BB7B-2014-D8DA-234526D02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4994" y="5244384"/>
            <a:ext cx="4305333" cy="10018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F81341B-273F-43CB-E0D4-B26DE576C6C9}"/>
              </a:ext>
            </a:extLst>
          </p:cNvPr>
          <p:cNvSpPr/>
          <p:nvPr/>
        </p:nvSpPr>
        <p:spPr>
          <a:xfrm>
            <a:off x="2266682" y="5244384"/>
            <a:ext cx="6593983" cy="10018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15456E-7F4E-3CF5-FA79-93A056CDF70C}"/>
              </a:ext>
            </a:extLst>
          </p:cNvPr>
          <p:cNvSpPr txBox="1"/>
          <p:nvPr/>
        </p:nvSpPr>
        <p:spPr>
          <a:xfrm>
            <a:off x="2104994" y="244699"/>
            <a:ext cx="620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Issue: Gauge field evolution with backreactions</a:t>
            </a:r>
          </a:p>
        </p:txBody>
      </p:sp>
    </p:spTree>
    <p:extLst>
      <p:ext uri="{BB962C8B-B14F-4D97-AF65-F5344CB8AC3E}">
        <p14:creationId xmlns:p14="http://schemas.microsoft.com/office/powerpoint/2010/main" val="71808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B3EA7D-9D9D-710A-7CC7-A8FEFF857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403"/>
            <a:ext cx="6431722" cy="3485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7DEFF5-67E7-0535-A4C4-81343029E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782" y="1339402"/>
            <a:ext cx="5529966" cy="3485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D97B53-55DA-186A-C2CC-FD4DD2153E38}"/>
              </a:ext>
            </a:extLst>
          </p:cNvPr>
          <p:cNvSpPr txBox="1"/>
          <p:nvPr/>
        </p:nvSpPr>
        <p:spPr>
          <a:xfrm>
            <a:off x="2105055" y="421320"/>
            <a:ext cx="8215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Primordial GWs </a:t>
            </a:r>
            <a:r>
              <a:rPr lang="en-GB" sz="2400" dirty="0">
                <a:solidFill>
                  <a:srgbClr val="FF0000"/>
                </a:solidFill>
                <a:effectLst/>
              </a:rPr>
              <a:t>energy spectrum for </a:t>
            </a:r>
            <a:r>
              <a:rPr lang="en-GB" sz="2400" dirty="0" err="1">
                <a:solidFill>
                  <a:srgbClr val="FF0000"/>
                </a:solidFill>
                <a:effectLst/>
              </a:rPr>
              <a:t>LiteBIRD</a:t>
            </a:r>
            <a:r>
              <a:rPr lang="en-GB" sz="2400" dirty="0">
                <a:solidFill>
                  <a:srgbClr val="FF0000"/>
                </a:solidFill>
                <a:effectLst/>
              </a:rPr>
              <a:t> observin</a:t>
            </a:r>
            <a:r>
              <a:rPr lang="en-GB" sz="2400" dirty="0">
                <a:solidFill>
                  <a:srgbClr val="FF0000"/>
                </a:solidFill>
              </a:rPr>
              <a:t>g </a:t>
            </a:r>
            <a:r>
              <a:rPr lang="en-GB" sz="2400" dirty="0">
                <a:solidFill>
                  <a:srgbClr val="FF0000"/>
                </a:solidFill>
                <a:effectLst/>
              </a:rPr>
              <a:t>strategy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2D98E5-86BE-4B8D-FC6E-672B3D9B5B0C}"/>
              </a:ext>
            </a:extLst>
          </p:cNvPr>
          <p:cNvSpPr txBox="1"/>
          <p:nvPr/>
        </p:nvSpPr>
        <p:spPr>
          <a:xfrm>
            <a:off x="7037030" y="6221236"/>
            <a:ext cx="6098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effectLst/>
              </a:rPr>
              <a:t>K. Schmitz,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>
                <a:solidFill>
                  <a:srgbClr val="FF0000"/>
                </a:solidFill>
                <a:effectLst/>
              </a:rPr>
              <a:t>New Sensitivity Curves for Gravitational-Wave Experi</a:t>
            </a:r>
            <a:r>
              <a:rPr lang="en-GB" sz="1200" dirty="0">
                <a:solidFill>
                  <a:srgbClr val="FF0000"/>
                </a:solidFill>
              </a:rPr>
              <a:t>ments (2020)</a:t>
            </a:r>
            <a:r>
              <a:rPr lang="en-GB" sz="1200" dirty="0">
                <a:solidFill>
                  <a:srgbClr val="FF0000"/>
                </a:solidFill>
                <a:effectLst/>
              </a:rPr>
              <a:t> https://</a:t>
            </a:r>
            <a:r>
              <a:rPr lang="en-GB" sz="1200" dirty="0" err="1">
                <a:solidFill>
                  <a:srgbClr val="FF0000"/>
                </a:solidFill>
                <a:effectLst/>
              </a:rPr>
              <a:t>zendo.org</a:t>
            </a:r>
            <a:r>
              <a:rPr lang="en-GB" sz="1200" dirty="0">
                <a:solidFill>
                  <a:srgbClr val="FF0000"/>
                </a:solidFill>
                <a:effectLst/>
              </a:rPr>
              <a:t>/records/368958 </a:t>
            </a:r>
          </a:p>
        </p:txBody>
      </p:sp>
    </p:spTree>
    <p:extLst>
      <p:ext uri="{BB962C8B-B14F-4D97-AF65-F5344CB8AC3E}">
        <p14:creationId xmlns:p14="http://schemas.microsoft.com/office/powerpoint/2010/main" val="2173389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5114BF-270D-F3C1-29B0-2D4DFFBAFBA9}"/>
              </a:ext>
            </a:extLst>
          </p:cNvPr>
          <p:cNvSpPr txBox="1"/>
          <p:nvPr/>
        </p:nvSpPr>
        <p:spPr>
          <a:xfrm>
            <a:off x="4176111" y="319077"/>
            <a:ext cx="2408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EE53E-7167-3BF6-846A-2FBDEACE4055}"/>
              </a:ext>
            </a:extLst>
          </p:cNvPr>
          <p:cNvSpPr txBox="1"/>
          <p:nvPr/>
        </p:nvSpPr>
        <p:spPr>
          <a:xfrm>
            <a:off x="383596" y="905930"/>
            <a:ext cx="10272109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  a measurement at the limit of r &lt; 0.001 and testing the scale dependence, </a:t>
            </a:r>
            <a:r>
              <a:rPr lang="en-GB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gaussianity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chirality imprinted on CMB B-mode polarization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91366C-65CB-363B-24D9-2C6910D77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111" y="2957629"/>
            <a:ext cx="2389256" cy="8611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67178E-4483-594D-B5C6-4F54339108E7}"/>
              </a:ext>
            </a:extLst>
          </p:cNvPr>
          <p:cNvSpPr txBox="1"/>
          <p:nvPr/>
        </p:nvSpPr>
        <p:spPr>
          <a:xfrm>
            <a:off x="609135" y="1822372"/>
            <a:ext cx="8401268" cy="243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Higgs portal assisted inflation </a:t>
            </a:r>
          </a:p>
          <a:p>
            <a:endParaRPr lang="en-US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Perturbativity constraints:</a:t>
            </a:r>
          </a:p>
          <a:p>
            <a:endParaRPr lang="en-US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stability constraints: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perturbation evolution for other BSM fields: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1EF69D-5D1D-79A2-8428-2D3837EC9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257" y="2471737"/>
            <a:ext cx="2296399" cy="6976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4CE8B4-A284-FD1B-3702-B661EA6AE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855" y="3860472"/>
            <a:ext cx="1582391" cy="4338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B59A7B9-2181-9AA2-872C-1DED0E235173}"/>
              </a:ext>
            </a:extLst>
          </p:cNvPr>
          <p:cNvSpPr txBox="1"/>
          <p:nvPr/>
        </p:nvSpPr>
        <p:spPr>
          <a:xfrm>
            <a:off x="609134" y="4569154"/>
            <a:ext cx="10756052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B-mode satellite mission with access to large and intermediate CMB scales (e.g. </a:t>
            </a:r>
            <a:r>
              <a:rPr lang="en-GB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LiteBIRD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LHC experiments (e.g. ATLAS and CMS) would help in distinguishing source of GW primordial GW.</a:t>
            </a:r>
          </a:p>
          <a:p>
            <a:endParaRPr lang="en-GB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60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039D1C-3B7D-D741-9F11-1C7E71F67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65" y="150085"/>
            <a:ext cx="5472985" cy="6707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662CE0-C7BE-0136-15F9-8875F259C903}"/>
              </a:ext>
            </a:extLst>
          </p:cNvPr>
          <p:cNvSpPr txBox="1"/>
          <p:nvPr/>
        </p:nvSpPr>
        <p:spPr>
          <a:xfrm>
            <a:off x="5821250" y="207678"/>
            <a:ext cx="5472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Science requirements making mechanism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E1B1D2-3639-DF0A-6E67-449F4EAC1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130" y="1435996"/>
            <a:ext cx="4134118" cy="3287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5C7162-B4AE-9825-E445-7AFE62785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752" y="5306362"/>
            <a:ext cx="5621337" cy="8497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2C4E21-3507-64A0-53AF-A69757B63D76}"/>
              </a:ext>
            </a:extLst>
          </p:cNvPr>
          <p:cNvSpPr txBox="1"/>
          <p:nvPr/>
        </p:nvSpPr>
        <p:spPr>
          <a:xfrm>
            <a:off x="7110940" y="1097442"/>
            <a:ext cx="3266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B0F0"/>
                </a:solidFill>
              </a:rPr>
              <a:t>LiteBIRD</a:t>
            </a:r>
            <a:r>
              <a:rPr lang="en-US" sz="1600" b="1" dirty="0">
                <a:solidFill>
                  <a:srgbClr val="00B0F0"/>
                </a:solidFill>
              </a:rPr>
              <a:t> experimental configuration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9DB30B-AD9A-5498-DDE8-48639BD1E766}"/>
              </a:ext>
            </a:extLst>
          </p:cNvPr>
          <p:cNvSpPr txBox="1"/>
          <p:nvPr/>
        </p:nvSpPr>
        <p:spPr>
          <a:xfrm>
            <a:off x="6370752" y="5137085"/>
            <a:ext cx="2989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B0F0"/>
                </a:solidFill>
              </a:rPr>
              <a:t>LiteBIRD</a:t>
            </a:r>
            <a:r>
              <a:rPr lang="en-US" sz="1600" b="1" dirty="0">
                <a:solidFill>
                  <a:srgbClr val="00B0F0"/>
                </a:solidFill>
              </a:rPr>
              <a:t> experimental sensitivity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6BD1E2-69EA-C238-4104-EEB7E14E983D}"/>
              </a:ext>
            </a:extLst>
          </p:cNvPr>
          <p:cNvSpPr txBox="1"/>
          <p:nvPr/>
        </p:nvSpPr>
        <p:spPr>
          <a:xfrm>
            <a:off x="5339759" y="6404955"/>
            <a:ext cx="4214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FF0000"/>
                </a:solidFill>
                <a:effectLst/>
                <a:latin typeface="Helvetica" pitchFamily="2" charset="0"/>
              </a:rPr>
              <a:t>LiteBIRD</a:t>
            </a:r>
            <a:r>
              <a:rPr lang="en-GB" sz="1200" dirty="0">
                <a:solidFill>
                  <a:srgbClr val="FF0000"/>
                </a:solidFill>
                <a:effectLst/>
                <a:latin typeface="Helvetica" pitchFamily="2" charset="0"/>
              </a:rPr>
              <a:t> Col. W</a:t>
            </a:r>
            <a:r>
              <a:rPr lang="en-GB" sz="1200" dirty="0">
                <a:solidFill>
                  <a:srgbClr val="FF0000"/>
                </a:solidFill>
                <a:latin typeface="Helvetica" pitchFamily="2" charset="0"/>
              </a:rPr>
              <a:t>hite Paper, </a:t>
            </a:r>
            <a:r>
              <a:rPr lang="en-GB" sz="1200" dirty="0">
                <a:solidFill>
                  <a:srgbClr val="FF0000"/>
                </a:solidFill>
                <a:effectLst/>
                <a:latin typeface="Helvetica" pitchFamily="2" charset="0"/>
              </a:rPr>
              <a:t>Prog. </a:t>
            </a:r>
            <a:r>
              <a:rPr lang="en-GB" sz="1200" dirty="0" err="1">
                <a:solidFill>
                  <a:srgbClr val="FF0000"/>
                </a:solidFill>
                <a:effectLst/>
                <a:latin typeface="Helvetica" pitchFamily="2" charset="0"/>
              </a:rPr>
              <a:t>Theor</a:t>
            </a:r>
            <a:r>
              <a:rPr lang="en-GB" sz="1200" dirty="0">
                <a:solidFill>
                  <a:srgbClr val="FF0000"/>
                </a:solidFill>
                <a:effectLst/>
                <a:latin typeface="Helvetica" pitchFamily="2" charset="0"/>
              </a:rPr>
              <a:t>. Exp. Phys. (2023)</a:t>
            </a:r>
            <a:r>
              <a:rPr lang="en-GB" sz="1200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00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DE494-DFA1-BDCA-8CCF-985D8269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6922" y="-2125750"/>
            <a:ext cx="6336974" cy="7049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CBE41CD-4C5D-E679-04E5-0AF10071D11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428964" y="-3111501"/>
            <a:ext cx="73472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B009D768-6CF6-31F6-0984-13B986873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8" y="783301"/>
            <a:ext cx="6304008" cy="473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830182-BBC2-5175-1756-DA119470AD59}"/>
              </a:ext>
            </a:extLst>
          </p:cNvPr>
          <p:cNvSpPr txBox="1"/>
          <p:nvPr/>
        </p:nvSpPr>
        <p:spPr>
          <a:xfrm>
            <a:off x="577703" y="359327"/>
            <a:ext cx="11004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GWs transport gravitational </a:t>
            </a:r>
            <a:r>
              <a:rPr lang="en-GB" b="1" dirty="0">
                <a:solidFill>
                  <a:srgbClr val="FF0000"/>
                </a:solidFill>
              </a:rPr>
              <a:t>RADIATION</a:t>
            </a:r>
            <a:r>
              <a:rPr lang="en-GB" b="1" dirty="0">
                <a:solidFill>
                  <a:srgbClr val="0070C0"/>
                </a:solidFill>
              </a:rPr>
              <a:t> generated by the relative motion of gravitating masses.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CA1BC-2BD1-297B-175D-09FF6FE740A3}"/>
              </a:ext>
            </a:extLst>
          </p:cNvPr>
          <p:cNvSpPr txBox="1"/>
          <p:nvPr/>
        </p:nvSpPr>
        <p:spPr>
          <a:xfrm>
            <a:off x="5287925" y="1377759"/>
            <a:ext cx="37710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Primordial GWs produced during inflation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1983AB-B099-A4EC-BA07-4B8A040FAF00}"/>
              </a:ext>
            </a:extLst>
          </p:cNvPr>
          <p:cNvSpPr txBox="1"/>
          <p:nvPr/>
        </p:nvSpPr>
        <p:spPr>
          <a:xfrm>
            <a:off x="480254" y="5071776"/>
            <a:ext cx="2581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1"/>
                </a:solidFill>
              </a:rPr>
              <a:t>LiteBIRD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GB" sz="1200" i="1" dirty="0">
                <a:solidFill>
                  <a:schemeClr val="accent1"/>
                </a:solidFill>
                <a:effectLst/>
                <a:latin typeface="Helvetica" pitchFamily="2" charset="0"/>
              </a:rPr>
              <a:t>Lite (Light) satellite for the study of B-mode polarization and Inflation from cosmic background Radiation Detection</a:t>
            </a:r>
          </a:p>
          <a:p>
            <a:pPr algn="ctr"/>
            <a:endParaRPr lang="en-US" sz="1200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C53C4-0CA6-2F27-05ED-B25F0959E3A7}"/>
              </a:ext>
            </a:extLst>
          </p:cNvPr>
          <p:cNvSpPr txBox="1"/>
          <p:nvPr/>
        </p:nvSpPr>
        <p:spPr>
          <a:xfrm>
            <a:off x="3369143" y="5285533"/>
            <a:ext cx="40104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  <a:effectLst/>
                <a:latin typeface="Helvetica" pitchFamily="2" charset="0"/>
              </a:rPr>
              <a:t>LISA</a:t>
            </a:r>
            <a:r>
              <a:rPr lang="en-GB" sz="1400" dirty="0">
                <a:solidFill>
                  <a:schemeClr val="accent1"/>
                </a:solidFill>
                <a:latin typeface="Helvetica" pitchFamily="2" charset="0"/>
              </a:rPr>
              <a:t> – </a:t>
            </a:r>
            <a:r>
              <a:rPr lang="en-GB" sz="1200" i="1" dirty="0">
                <a:solidFill>
                  <a:schemeClr val="accent1"/>
                </a:solidFill>
                <a:effectLst/>
                <a:latin typeface="Helvetica" pitchFamily="2" charset="0"/>
              </a:rPr>
              <a:t>Laser Interferometer Space Antenna</a:t>
            </a:r>
            <a:endParaRPr lang="en-GB" sz="1200" i="1" dirty="0">
              <a:solidFill>
                <a:schemeClr val="accent1"/>
              </a:solidFill>
              <a:latin typeface="Helvetica" pitchFamily="2" charset="0"/>
            </a:endParaRPr>
          </a:p>
          <a:p>
            <a:r>
              <a:rPr lang="en-GB" sz="1400" dirty="0">
                <a:solidFill>
                  <a:schemeClr val="accent1"/>
                </a:solidFill>
                <a:effectLst/>
                <a:latin typeface="Helvetica" pitchFamily="2" charset="0"/>
              </a:rPr>
              <a:t>DECIGO</a:t>
            </a:r>
            <a:r>
              <a:rPr lang="en-GB" sz="1400" i="1" dirty="0">
                <a:solidFill>
                  <a:schemeClr val="accent1"/>
                </a:solidFill>
                <a:effectLst/>
                <a:latin typeface="Helvetica" pitchFamily="2" charset="0"/>
              </a:rPr>
              <a:t> - </a:t>
            </a:r>
            <a:r>
              <a:rPr lang="en-GB" sz="1200" i="1" dirty="0">
                <a:solidFill>
                  <a:schemeClr val="accent1"/>
                </a:solidFill>
                <a:effectLst/>
                <a:latin typeface="Helvetica" pitchFamily="2" charset="0"/>
              </a:rPr>
              <a:t>Deci-Hertz Interferometer GW Observatory</a:t>
            </a:r>
          </a:p>
          <a:p>
            <a:r>
              <a:rPr lang="en-GB" sz="1400" dirty="0">
                <a:solidFill>
                  <a:schemeClr val="accent1"/>
                </a:solidFill>
                <a:latin typeface="Helvetica" pitchFamily="2" charset="0"/>
              </a:rPr>
              <a:t>BBO</a:t>
            </a:r>
            <a:r>
              <a:rPr lang="en-GB" sz="1400" i="1" dirty="0">
                <a:solidFill>
                  <a:schemeClr val="accent1"/>
                </a:solidFill>
                <a:latin typeface="Helvetica" pitchFamily="2" charset="0"/>
              </a:rPr>
              <a:t> -</a:t>
            </a:r>
            <a:r>
              <a:rPr lang="en-GB" sz="1400" i="1" dirty="0">
                <a:solidFill>
                  <a:schemeClr val="accent1"/>
                </a:solidFill>
                <a:effectLst/>
                <a:latin typeface="Helvetica" pitchFamily="2" charset="0"/>
              </a:rPr>
              <a:t> </a:t>
            </a:r>
            <a:r>
              <a:rPr lang="en-GB" sz="1200" i="1" dirty="0">
                <a:solidFill>
                  <a:schemeClr val="accent1"/>
                </a:solidFill>
                <a:effectLst/>
                <a:latin typeface="Helvetica" pitchFamily="2" charset="0"/>
              </a:rPr>
              <a:t>Big-Bang Observer (BBO)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ACE398-1614-C189-60FB-BE90DE3D1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177" y="6290049"/>
            <a:ext cx="1967023" cy="2086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3789AE-6378-A035-273F-52838CA66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460" y="1787834"/>
            <a:ext cx="5234209" cy="11871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57A45FE-55D4-DB54-F502-E949C46B473A}"/>
              </a:ext>
            </a:extLst>
          </p:cNvPr>
          <p:cNvSpPr txBox="1"/>
          <p:nvPr/>
        </p:nvSpPr>
        <p:spPr>
          <a:xfrm>
            <a:off x="8936110" y="2877723"/>
            <a:ext cx="21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eff </a:t>
            </a:r>
            <a:r>
              <a:rPr lang="en-US" dirty="0"/>
              <a:t>=3.046   </a:t>
            </a:r>
            <a:r>
              <a:rPr lang="en-US" baseline="-25000" dirty="0"/>
              <a:t> </a:t>
            </a:r>
            <a:r>
              <a:rPr lang="en-US" dirty="0"/>
              <a:t>- SM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C61DA5-425D-3009-0888-F0052A8FB331}"/>
              </a:ext>
            </a:extLst>
          </p:cNvPr>
          <p:cNvSpPr/>
          <p:nvPr/>
        </p:nvSpPr>
        <p:spPr>
          <a:xfrm>
            <a:off x="8808517" y="2197877"/>
            <a:ext cx="500843" cy="60832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822337-C4D2-3D71-DF6F-0E25C7194114}"/>
              </a:ext>
            </a:extLst>
          </p:cNvPr>
          <p:cNvSpPr txBox="1"/>
          <p:nvPr/>
        </p:nvSpPr>
        <p:spPr>
          <a:xfrm>
            <a:off x="8521838" y="3343766"/>
            <a:ext cx="3313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 N</a:t>
            </a:r>
            <a:r>
              <a:rPr lang="en-US" baseline="-25000" dirty="0">
                <a:solidFill>
                  <a:srgbClr val="FF0000"/>
                </a:solidFill>
              </a:rPr>
              <a:t>eff    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BSM</a:t>
            </a:r>
          </a:p>
          <a:p>
            <a:r>
              <a:rPr lang="en-US" dirty="0"/>
              <a:t>-neutrino species, hierarchy</a:t>
            </a:r>
          </a:p>
          <a:p>
            <a:r>
              <a:rPr lang="en-US" dirty="0"/>
              <a:t>-baryon/lepton asymmetry</a:t>
            </a:r>
          </a:p>
          <a:p>
            <a:r>
              <a:rPr lang="en-US" dirty="0"/>
              <a:t>-recombination, nucleosynthesis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F3F1CD-E68B-568C-1C1D-6A9F54B0E1CE}"/>
              </a:ext>
            </a:extLst>
          </p:cNvPr>
          <p:cNvSpPr txBox="1"/>
          <p:nvPr/>
        </p:nvSpPr>
        <p:spPr>
          <a:xfrm>
            <a:off x="8281014" y="5012577"/>
            <a:ext cx="63492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Popa, L.A., </a:t>
            </a:r>
            <a:r>
              <a:rPr lang="en-US" sz="1400" dirty="0" err="1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Tonoiu</a:t>
            </a:r>
            <a:r>
              <a:rPr lang="en-US" sz="1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D., JCAP</a:t>
            </a:r>
            <a:r>
              <a:rPr lang="en-US" sz="14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9, 066 (2015).</a:t>
            </a:r>
            <a:endParaRPr lang="en-RO" sz="1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en-US" sz="1400" dirty="0" err="1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Caramete</a:t>
            </a:r>
            <a:r>
              <a:rPr lang="en-US" sz="1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A., Popa, L.A., JCAP, 2, 012 (2014).</a:t>
            </a:r>
          </a:p>
          <a:p>
            <a:pPr algn="just"/>
            <a:r>
              <a:rPr lang="en-US" sz="1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Popa, L. A., </a:t>
            </a:r>
            <a:r>
              <a:rPr lang="en-US" sz="1400" dirty="0" err="1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Caramete</a:t>
            </a:r>
            <a:r>
              <a:rPr lang="en-US" sz="1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A.,  </a:t>
            </a:r>
            <a:r>
              <a:rPr lang="en-US" sz="1400" dirty="0" err="1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ApJ</a:t>
            </a:r>
            <a:r>
              <a:rPr lang="en-US" sz="1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723, 1 803 (2010).</a:t>
            </a:r>
            <a:endParaRPr lang="en-RO" sz="1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3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7565EE1-5526-BF4F-A1D9-C39ED69043D7}"/>
              </a:ext>
            </a:extLst>
          </p:cNvPr>
          <p:cNvGrpSpPr/>
          <p:nvPr/>
        </p:nvGrpSpPr>
        <p:grpSpPr>
          <a:xfrm>
            <a:off x="618522" y="2024947"/>
            <a:ext cx="3994801" cy="3637149"/>
            <a:chOff x="453631" y="2225962"/>
            <a:chExt cx="3994801" cy="36371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E2E691-736E-1043-829F-5A3EF6A51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3631" y="2225962"/>
              <a:ext cx="3762938" cy="21502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F0D11D-749E-0E45-BF61-C7339FBA9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743" y="4560316"/>
              <a:ext cx="3943689" cy="6933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520842-62A3-C041-A62A-8AD1FD284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198" y="5253712"/>
              <a:ext cx="3843902" cy="60939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0490E09-4EE8-6B4F-B3C9-635BA7156F55}"/>
              </a:ext>
            </a:extLst>
          </p:cNvPr>
          <p:cNvSpPr txBox="1"/>
          <p:nvPr/>
        </p:nvSpPr>
        <p:spPr>
          <a:xfrm rot="19485814">
            <a:off x="1665153" y="2974023"/>
            <a:ext cx="195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O" sz="1400" dirty="0">
                <a:solidFill>
                  <a:srgbClr val="FF0000"/>
                </a:solidFill>
              </a:rPr>
              <a:t>All needded to describe </a:t>
            </a:r>
          </a:p>
          <a:p>
            <a:r>
              <a:rPr lang="en-RO" sz="1400" dirty="0">
                <a:solidFill>
                  <a:srgbClr val="FF0000"/>
                </a:solidFill>
              </a:rPr>
              <a:t> the present Universe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EEADE4-9998-1F43-B12A-30D77F43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233" y="27254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902030302020204" pitchFamily="66" charset="0"/>
                <a:cs typeface="Arial"/>
              </a:rPr>
              <a:t>Standard</a:t>
            </a:r>
            <a:r>
              <a:rPr lang="en-US" sz="2400" dirty="0">
                <a:solidFill>
                  <a:srgbClr val="000090"/>
                </a:solidFill>
                <a:latin typeface="Comic Sans MS" panose="030F0902030302020204" pitchFamily="66" charset="0"/>
                <a:cs typeface="Arial"/>
              </a:rPr>
              <a:t> Model of Cosmology </a:t>
            </a:r>
            <a:br>
              <a:rPr lang="en-US" sz="2400" dirty="0">
                <a:solidFill>
                  <a:srgbClr val="000090"/>
                </a:solidFill>
                <a:latin typeface="Comic Sans MS" panose="030F0902030302020204" pitchFamily="66" charset="0"/>
                <a:cs typeface="Arial"/>
              </a:rPr>
            </a:br>
            <a:r>
              <a:rPr lang="en-US" sz="2400" dirty="0">
                <a:solidFill>
                  <a:srgbClr val="FF0000"/>
                </a:solidFill>
                <a:latin typeface="Comic Sans MS" panose="030F0902030302020204" pitchFamily="66" charset="0"/>
                <a:cs typeface="Arial"/>
              </a:rPr>
              <a:t>ΛCDM: six free parameters + Inflation + GR </a:t>
            </a:r>
            <a:endParaRPr lang="en-US" sz="2400" dirty="0">
              <a:latin typeface="Comic Sans MS" panose="030F09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ED51D5-892B-DB42-9F42-8A70222E4086}"/>
              </a:ext>
            </a:extLst>
          </p:cNvPr>
          <p:cNvGrpSpPr/>
          <p:nvPr/>
        </p:nvGrpSpPr>
        <p:grpSpPr>
          <a:xfrm>
            <a:off x="4973018" y="1764924"/>
            <a:ext cx="6774536" cy="4188651"/>
            <a:chOff x="4733175" y="1941595"/>
            <a:chExt cx="6774536" cy="418865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5EAAA06-0262-B549-81FA-A41CBDC34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7476" y="1941595"/>
              <a:ext cx="3714617" cy="329767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092486D-D83F-C446-8CD8-2C050A67B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33175" y="5341159"/>
              <a:ext cx="5295189" cy="78908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1832B4-8188-DE41-B912-BDE4FF8E8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49018" y="2529041"/>
              <a:ext cx="2958693" cy="418401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44871F0-2D4E-1B44-974F-3BF9317F4CAF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Comic Sans MS" panose="030F0902030302020204" pitchFamily="66" charset="0"/>
              </a:rPr>
              <a:t>16</a:t>
            </a:r>
            <a:r>
              <a:rPr lang="en-US" sz="1200" b="1" baseline="30000" dirty="0">
                <a:solidFill>
                  <a:srgbClr val="0070C0"/>
                </a:solidFill>
                <a:latin typeface="Comic Sans MS" panose="030F0902030302020204" pitchFamily="66" charset="0"/>
              </a:rPr>
              <a:t>th</a:t>
            </a:r>
            <a:r>
              <a:rPr lang="en-US" sz="12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Comic Sans MS" panose="030F0902030302020204" pitchFamily="66" charset="0"/>
              </a:rPr>
              <a:t>MoEDAL</a:t>
            </a:r>
            <a:r>
              <a:rPr lang="en-US" sz="12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Collaboration Meeting                                                                                                                                                     December 15-17 2021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BA41024-9034-AE46-941B-8979627648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4627" y="5760954"/>
            <a:ext cx="3064651" cy="5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3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B9B905-0A0A-03B6-DC41-9F81789E3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075" y="771548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42847-5B1D-A259-43A1-E6B162FE2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72927" y="521451"/>
            <a:ext cx="5659532" cy="8008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8079B7-F9D2-EBFF-4AD6-FE8E14C08948}"/>
              </a:ext>
            </a:extLst>
          </p:cNvPr>
          <p:cNvSpPr txBox="1"/>
          <p:nvPr/>
        </p:nvSpPr>
        <p:spPr>
          <a:xfrm>
            <a:off x="250255" y="339379"/>
            <a:ext cx="9490511" cy="2041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LiteBIRD</a:t>
            </a: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expectations:</a:t>
            </a:r>
          </a:p>
          <a:p>
            <a:pPr algn="ctr"/>
            <a:endParaRPr lang="en-GB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 a measurement at the limit of r &lt; 0.001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the scale dependence, </a:t>
            </a:r>
            <a:r>
              <a:rPr lang="en-GB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gaussianity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chirality imprinted on CMB B-mode polarization.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information on the underlying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inflationary dynamics.</a:t>
            </a:r>
          </a:p>
          <a:p>
            <a:endParaRPr lang="en-GB" sz="2133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6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B70CC20-F97E-7A54-14FE-151255EF5084}"/>
              </a:ext>
            </a:extLst>
          </p:cNvPr>
          <p:cNvGrpSpPr/>
          <p:nvPr/>
        </p:nvGrpSpPr>
        <p:grpSpPr>
          <a:xfrm>
            <a:off x="10700" y="722727"/>
            <a:ext cx="5661875" cy="5309512"/>
            <a:chOff x="2057400" y="1219200"/>
            <a:chExt cx="5410200" cy="52217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E90D408-C030-F720-D4DE-908D56EF8F0E}"/>
                </a:ext>
              </a:extLst>
            </p:cNvPr>
            <p:cNvGrpSpPr/>
            <p:nvPr/>
          </p:nvGrpSpPr>
          <p:grpSpPr>
            <a:xfrm>
              <a:off x="2057400" y="1219200"/>
              <a:ext cx="5410200" cy="5221784"/>
              <a:chOff x="2133600" y="762000"/>
              <a:chExt cx="5410200" cy="5221784"/>
            </a:xfrm>
          </p:grpSpPr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8891EF80-D09B-45AD-9C41-8CAE17804E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33600" y="762000"/>
                <a:ext cx="5410200" cy="5221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5FC837-9067-20AF-C358-5BE38725C91E}"/>
                  </a:ext>
                </a:extLst>
              </p:cNvPr>
              <p:cNvSpPr txBox="1"/>
              <p:nvPr/>
            </p:nvSpPr>
            <p:spPr>
              <a:xfrm>
                <a:off x="3505200" y="3200401"/>
                <a:ext cx="2103826" cy="373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67" b="1" dirty="0">
                    <a:solidFill>
                      <a:srgbClr val="0070C0"/>
                    </a:solidFill>
                    <a:cs typeface="Mangal" pitchFamily="2"/>
                  </a:rPr>
                  <a:t>SU(2) X SU(1)  EWSB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4143E3-925A-7616-5F33-D0BFDCF4825F}"/>
                  </a:ext>
                </a:extLst>
              </p:cNvPr>
              <p:cNvSpPr txBox="1"/>
              <p:nvPr/>
            </p:nvSpPr>
            <p:spPr>
              <a:xfrm>
                <a:off x="5051381" y="1523999"/>
                <a:ext cx="1320857" cy="373383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67" b="1" dirty="0">
                    <a:solidFill>
                      <a:srgbClr val="0070C0"/>
                    </a:solidFill>
                    <a:cs typeface="Mangal" pitchFamily="2"/>
                  </a:rPr>
                  <a:t>Planck scale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208AC0E-70F1-F836-A610-5C394B28352E}"/>
                  </a:ext>
                </a:extLst>
              </p:cNvPr>
              <p:cNvSpPr/>
              <p:nvPr/>
            </p:nvSpPr>
            <p:spPr>
              <a:xfrm>
                <a:off x="3276600" y="3200400"/>
                <a:ext cx="2057400" cy="304800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70C0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296C143-F580-E17E-57D7-38D815C141E0}"/>
                  </a:ext>
                </a:extLst>
              </p:cNvPr>
              <p:cNvSpPr/>
              <p:nvPr/>
            </p:nvSpPr>
            <p:spPr>
              <a:xfrm>
                <a:off x="4953000" y="1524000"/>
                <a:ext cx="1219200" cy="304800"/>
              </a:xfrm>
              <a:prstGeom prst="ellipse">
                <a:avLst/>
              </a:prstGeom>
              <a:noFill/>
              <a:ln w="63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0015E5A8-3E78-196F-C2B8-C2DB36A41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5400" y="2260936"/>
              <a:ext cx="2209800" cy="211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E798C5F-04B4-0CBB-4DC2-A1E382495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351" y="1345927"/>
            <a:ext cx="5870704" cy="9230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460820-58E2-99EA-EE77-91CE8F9B0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7157" y="2174187"/>
            <a:ext cx="1335095" cy="7853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05906C-6C27-94EF-E8E6-269522C18949}"/>
              </a:ext>
            </a:extLst>
          </p:cNvPr>
          <p:cNvSpPr txBox="1"/>
          <p:nvPr/>
        </p:nvSpPr>
        <p:spPr>
          <a:xfrm>
            <a:off x="443402" y="5891277"/>
            <a:ext cx="11514660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1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 background from inflation imprinted in B-mode polarization of the CMB represents one of the main targets of ongoing experimental efforts.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31A8F8-49F6-2B2C-A7AF-0D4EA572536B}"/>
              </a:ext>
            </a:extLst>
          </p:cNvPr>
          <p:cNvSpPr txBox="1"/>
          <p:nvPr/>
        </p:nvSpPr>
        <p:spPr>
          <a:xfrm>
            <a:off x="6015666" y="3061331"/>
            <a:ext cx="5822545" cy="2595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133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Origins of the primordial GW background ?</a:t>
            </a:r>
          </a:p>
          <a:p>
            <a:endParaRPr lang="en-GB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133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vacuum fluctuations</a:t>
            </a:r>
            <a:r>
              <a:rPr lang="en-GB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nearly scale invariant, nearly non-gaussian, parity conserving (non-chiral)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133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 fields:</a:t>
            </a:r>
            <a:r>
              <a:rPr lang="en-GB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energetically-excited extra particle content present during inflation (</a:t>
            </a:r>
            <a:r>
              <a:rPr lang="en-GB" sz="1867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Physics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GB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0C0FE-4C24-5FC4-A4CE-64914D7FF598}"/>
              </a:ext>
            </a:extLst>
          </p:cNvPr>
          <p:cNvSpPr txBox="1"/>
          <p:nvPr/>
        </p:nvSpPr>
        <p:spPr>
          <a:xfrm>
            <a:off x="1849821" y="46169"/>
            <a:ext cx="9010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Issue: Energy scale separation between  hidden and visible sectors</a:t>
            </a:r>
          </a:p>
        </p:txBody>
      </p:sp>
    </p:spTree>
    <p:extLst>
      <p:ext uri="{BB962C8B-B14F-4D97-AF65-F5344CB8AC3E}">
        <p14:creationId xmlns:p14="http://schemas.microsoft.com/office/powerpoint/2010/main" val="173777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4B2622-EF2C-5A30-D83A-6E08034B3138}"/>
              </a:ext>
            </a:extLst>
          </p:cNvPr>
          <p:cNvSpPr txBox="1"/>
          <p:nvPr/>
        </p:nvSpPr>
        <p:spPr>
          <a:xfrm>
            <a:off x="4217482" y="501279"/>
            <a:ext cx="4421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Higgs-portal to inflation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9FC462-42ED-69F8-4E36-1F33349949C1}"/>
              </a:ext>
            </a:extLst>
          </p:cNvPr>
          <p:cNvSpPr txBox="1"/>
          <p:nvPr/>
        </p:nvSpPr>
        <p:spPr>
          <a:xfrm>
            <a:off x="2414617" y="1480277"/>
            <a:ext cx="8365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 field is the single gauge and Lorentz invariant 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dimension–2 operator in SM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6783EC-1C6A-D2F1-F7EA-8C260D028D4D}"/>
              </a:ext>
            </a:extLst>
          </p:cNvPr>
          <p:cNvSpPr txBox="1"/>
          <p:nvPr/>
        </p:nvSpPr>
        <p:spPr>
          <a:xfrm>
            <a:off x="863504" y="2604037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 – portal: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E07971-2E06-BCBF-A990-803426A15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416" y="3631757"/>
            <a:ext cx="2387600" cy="11514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8FCBA6-8A63-5535-09DE-8319AE974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816" y="3096479"/>
            <a:ext cx="2387600" cy="11514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6579DE-D7F8-EC96-FC12-0F1BF4955452}"/>
              </a:ext>
            </a:extLst>
          </p:cNvPr>
          <p:cNvSpPr txBox="1"/>
          <p:nvPr/>
        </p:nvSpPr>
        <p:spPr>
          <a:xfrm>
            <a:off x="5824154" y="3631757"/>
            <a:ext cx="149104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inflaton</a:t>
            </a:r>
            <a:endParaRPr lang="en-US" sz="2133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B6CD38-4EB3-0A84-43AD-7E64A493C8E1}"/>
              </a:ext>
            </a:extLst>
          </p:cNvPr>
          <p:cNvSpPr txBox="1"/>
          <p:nvPr/>
        </p:nvSpPr>
        <p:spPr>
          <a:xfrm>
            <a:off x="5824154" y="4143920"/>
            <a:ext cx="17924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 particle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455545-8134-84BD-BC8E-B66662CD06E1}"/>
              </a:ext>
            </a:extLst>
          </p:cNvPr>
          <p:cNvSpPr txBox="1"/>
          <p:nvPr/>
        </p:nvSpPr>
        <p:spPr>
          <a:xfrm>
            <a:off x="2949727" y="2604037"/>
            <a:ext cx="8730944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 visible and “hidden” sectors at the renormalizable level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D1B945-E55F-6A73-611D-34D4306036A7}"/>
              </a:ext>
            </a:extLst>
          </p:cNvPr>
          <p:cNvSpPr txBox="1"/>
          <p:nvPr/>
        </p:nvSpPr>
        <p:spPr>
          <a:xfrm>
            <a:off x="957548" y="5319784"/>
            <a:ext cx="10723123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proved  at the LHC by measuring production cross sections for the Higgs–like states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EB9B1-A289-C3CD-EFB3-BCCE8D6BF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85" y="1375275"/>
            <a:ext cx="2178631" cy="7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6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517" y="2157644"/>
            <a:ext cx="5892800" cy="4383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00" y="393700"/>
            <a:ext cx="4533900" cy="48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876301"/>
            <a:ext cx="4521200" cy="340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94300" y="2476500"/>
            <a:ext cx="2819400" cy="30099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35122" y="1695979"/>
            <a:ext cx="6508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Planck: 124 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/>
              </a:rPr>
              <a:t>GeV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 &lt; M</a:t>
            </a:r>
            <a:r>
              <a:rPr lang="en-US" sz="2400" b="1" baseline="-25000" dirty="0">
                <a:solidFill>
                  <a:srgbClr val="FF0000"/>
                </a:solidFill>
                <a:latin typeface="Arial"/>
                <a:cs typeface="Arial"/>
              </a:rPr>
              <a:t>H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 &lt; 127 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/>
              </a:rPr>
              <a:t>GeV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 at 95% CL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34799" y="1672114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/>
                <a:cs typeface="Arial"/>
              </a:rPr>
              <a:t>M</a:t>
            </a:r>
            <a:r>
              <a:rPr lang="en-US" sz="2000" baseline="-25000" dirty="0" err="1">
                <a:latin typeface="Arial"/>
                <a:cs typeface="Arial"/>
              </a:rPr>
              <a:t>Top</a:t>
            </a:r>
            <a:r>
              <a:rPr lang="en-US" sz="2000" dirty="0">
                <a:latin typeface="Arial"/>
                <a:cs typeface="Arial"/>
              </a:rPr>
              <a:t>= 172 </a:t>
            </a:r>
            <a:r>
              <a:rPr lang="en-US" sz="2000" dirty="0" err="1">
                <a:latin typeface="Arial"/>
                <a:cs typeface="Arial"/>
              </a:rPr>
              <a:t>GeV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0B0250-2203-A2BB-FAA5-5C77F130A26E}"/>
              </a:ext>
            </a:extLst>
          </p:cNvPr>
          <p:cNvSpPr/>
          <p:nvPr/>
        </p:nvSpPr>
        <p:spPr>
          <a:xfrm>
            <a:off x="2971800" y="6104741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 dirty="0">
                <a:solidFill>
                  <a:srgbClr val="FF0000"/>
                </a:solidFill>
                <a:latin typeface="Arial"/>
                <a:cs typeface="Arial"/>
              </a:rPr>
              <a:t>Popa, L.A., </a:t>
            </a:r>
            <a:r>
              <a:rPr lang="ro-RO" sz="1200" b="1" i="1" dirty="0">
                <a:solidFill>
                  <a:srgbClr val="FF0000"/>
                </a:solidFill>
                <a:latin typeface="Arial"/>
                <a:cs typeface="Arial"/>
              </a:rPr>
              <a:t>JCAP, </a:t>
            </a:r>
            <a:r>
              <a:rPr lang="ro-RO" sz="1200" b="1" dirty="0">
                <a:solidFill>
                  <a:srgbClr val="FF0000"/>
                </a:solidFill>
                <a:latin typeface="Arial"/>
                <a:cs typeface="Arial"/>
              </a:rPr>
              <a:t>025 (2011).</a:t>
            </a:r>
            <a:endParaRPr lang="en-US" sz="1200" b="1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ro-RO" sz="1200" b="1" dirty="0">
                <a:solidFill>
                  <a:srgbClr val="FF0000"/>
                </a:solidFill>
                <a:latin typeface="Arial"/>
                <a:cs typeface="Arial"/>
              </a:rPr>
              <a:t>Popa, L. A., Caramete, A., ApJ 723, (2010).</a:t>
            </a:r>
            <a:endParaRPr lang="en-US" sz="1200" b="1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ro-RO" sz="1200" b="1" dirty="0">
                <a:solidFill>
                  <a:srgbClr val="FF0000"/>
                </a:solidFill>
                <a:latin typeface="Arial"/>
                <a:cs typeface="Arial"/>
              </a:rPr>
              <a:t>Popa, L. A., Mandolesi, N., Caramete, A., Burigana, C., APJ 706 (2009).</a:t>
            </a:r>
            <a:endParaRPr lang="en-US" sz="1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654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A59BD4-F425-1216-9E4F-7C94BBF96375}"/>
              </a:ext>
            </a:extLst>
          </p:cNvPr>
          <p:cNvSpPr txBox="1"/>
          <p:nvPr/>
        </p:nvSpPr>
        <p:spPr>
          <a:xfrm>
            <a:off x="506861" y="260279"/>
            <a:ext cx="552894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Renormalization Group of the SM couplings: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45BFD-7167-A83E-7330-88EB6FA27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49" y="680843"/>
            <a:ext cx="5222371" cy="2578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6772A4-1E84-FC4E-8DEA-E35A1D7B5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969" y="2157829"/>
            <a:ext cx="5453721" cy="339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AC0027-040F-1A05-6CD6-47C74F5D1DE2}"/>
              </a:ext>
            </a:extLst>
          </p:cNvPr>
          <p:cNvSpPr txBox="1"/>
          <p:nvPr/>
        </p:nvSpPr>
        <p:spPr>
          <a:xfrm>
            <a:off x="6849438" y="328773"/>
            <a:ext cx="346909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Stabilization of EW vacuum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2CEC8-4144-A6AF-97BD-58CAA9CC1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453" y="1307172"/>
            <a:ext cx="3247059" cy="824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18696B-6C25-5619-C3D3-CD74C86E1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44" y="3259524"/>
            <a:ext cx="4134727" cy="339300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8BB2E9A-F338-344C-AC0A-ABF366320F91}"/>
              </a:ext>
            </a:extLst>
          </p:cNvPr>
          <p:cNvGrpSpPr/>
          <p:nvPr/>
        </p:nvGrpSpPr>
        <p:grpSpPr>
          <a:xfrm>
            <a:off x="4921654" y="5667812"/>
            <a:ext cx="3749863" cy="817121"/>
            <a:chOff x="5738678" y="5712106"/>
            <a:chExt cx="3749863" cy="817121"/>
          </a:xfrm>
          <a:solidFill>
            <a:srgbClr val="FFFF00"/>
          </a:solidFill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A9CE24-A0CB-D0D2-81FD-E24FC15D6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8678" y="6182890"/>
              <a:ext cx="2993341" cy="346337"/>
            </a:xfrm>
            <a:prstGeom prst="rect">
              <a:avLst/>
            </a:prstGeom>
            <a:grp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77E7CB-2845-8030-929F-5FCC48AEB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38678" y="5712106"/>
              <a:ext cx="2025160" cy="303774"/>
            </a:xfrm>
            <a:prstGeom prst="rect">
              <a:avLst/>
            </a:prstGeom>
            <a:grp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10E7C80-4E37-B326-E73B-1B6EFBF53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20155" y="5712106"/>
              <a:ext cx="1368386" cy="387279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73340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B276F0-2EA6-2B34-3D4D-0738B5AFCA38}"/>
              </a:ext>
            </a:extLst>
          </p:cNvPr>
          <p:cNvSpPr txBox="1"/>
          <p:nvPr/>
        </p:nvSpPr>
        <p:spPr>
          <a:xfrm>
            <a:off x="3329262" y="370234"/>
            <a:ext cx="81028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Vacuum fluctuations from Higgs-singlet inflation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F3DAD-2506-C7C9-AFD6-B8E395D97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" y="1483502"/>
            <a:ext cx="9881230" cy="3009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64B0FE-85D3-323E-02EC-76B784498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423" y="5476967"/>
            <a:ext cx="5311751" cy="11263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75E375-1A4A-CC68-9259-35FBC8D4E289}"/>
              </a:ext>
            </a:extLst>
          </p:cNvPr>
          <p:cNvSpPr txBox="1"/>
          <p:nvPr/>
        </p:nvSpPr>
        <p:spPr>
          <a:xfrm>
            <a:off x="7589949" y="5056403"/>
            <a:ext cx="339548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Conformal transformation: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A1A3C-D118-E517-C82C-99579193B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63" y="5199085"/>
            <a:ext cx="6949186" cy="9946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B0F02A-5245-645A-FCA1-FC63F62FFD18}"/>
              </a:ext>
            </a:extLst>
          </p:cNvPr>
          <p:cNvSpPr txBox="1"/>
          <p:nvPr/>
        </p:nvSpPr>
        <p:spPr>
          <a:xfrm>
            <a:off x="300766" y="1025228"/>
            <a:ext cx="266130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Jordan frame action: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A6EE4-A574-2A48-DBFE-E426BF9814C0}"/>
              </a:ext>
            </a:extLst>
          </p:cNvPr>
          <p:cNvSpPr txBox="1"/>
          <p:nvPr/>
        </p:nvSpPr>
        <p:spPr>
          <a:xfrm>
            <a:off x="640763" y="4635839"/>
            <a:ext cx="480291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133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symmetric BSM inflation potential: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5E4EE9-27D9-159B-4381-25D23C3FDE7D}"/>
              </a:ext>
            </a:extLst>
          </p:cNvPr>
          <p:cNvSpPr/>
          <p:nvPr/>
        </p:nvSpPr>
        <p:spPr>
          <a:xfrm>
            <a:off x="3490175" y="3449551"/>
            <a:ext cx="5797514" cy="890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77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770</Words>
  <Application>Microsoft Macintosh PowerPoint</Application>
  <PresentationFormat>Widescreen</PresentationFormat>
  <Paragraphs>102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Helvetica</vt:lpstr>
      <vt:lpstr>Times New Roman</vt:lpstr>
      <vt:lpstr>Office Theme</vt:lpstr>
      <vt:lpstr>  Gravitational Waves (GWs) dynamics  Beyond the Standard Model (BSM) of Particle Physics:  Prospects for the future space-borne experiments   Lucia A. Popa  </vt:lpstr>
      <vt:lpstr>PowerPoint Presentation</vt:lpstr>
      <vt:lpstr>Standard Model of Cosmology  ΛCDM: six free parameters + Inflation + GR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 Popa</dc:creator>
  <cp:lastModifiedBy>Lucia Popa</cp:lastModifiedBy>
  <cp:revision>30</cp:revision>
  <dcterms:created xsi:type="dcterms:W3CDTF">2025-02-03T10:44:43Z</dcterms:created>
  <dcterms:modified xsi:type="dcterms:W3CDTF">2025-02-05T16:31:27Z</dcterms:modified>
</cp:coreProperties>
</file>